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9"/>
  </p:notesMasterIdLst>
  <p:handoutMasterIdLst>
    <p:handoutMasterId r:id="rId70"/>
  </p:handoutMasterIdLst>
  <p:sldIdLst>
    <p:sldId id="259" r:id="rId2"/>
    <p:sldId id="294" r:id="rId3"/>
    <p:sldId id="257" r:id="rId4"/>
    <p:sldId id="321" r:id="rId5"/>
    <p:sldId id="323" r:id="rId6"/>
    <p:sldId id="322" r:id="rId7"/>
    <p:sldId id="313" r:id="rId8"/>
    <p:sldId id="314" r:id="rId9"/>
    <p:sldId id="319" r:id="rId10"/>
    <p:sldId id="320" r:id="rId11"/>
    <p:sldId id="306" r:id="rId12"/>
    <p:sldId id="309" r:id="rId13"/>
    <p:sldId id="308" r:id="rId14"/>
    <p:sldId id="318" r:id="rId15"/>
    <p:sldId id="312" r:id="rId16"/>
    <p:sldId id="316" r:id="rId17"/>
    <p:sldId id="317" r:id="rId18"/>
    <p:sldId id="327" r:id="rId19"/>
    <p:sldId id="328" r:id="rId20"/>
    <p:sldId id="324" r:id="rId21"/>
    <p:sldId id="325" r:id="rId22"/>
    <p:sldId id="326" r:id="rId23"/>
    <p:sldId id="305" r:id="rId24"/>
    <p:sldId id="311" r:id="rId25"/>
    <p:sldId id="315" r:id="rId26"/>
    <p:sldId id="363" r:id="rId27"/>
    <p:sldId id="329" r:id="rId28"/>
    <p:sldId id="334" r:id="rId29"/>
    <p:sldId id="335" r:id="rId30"/>
    <p:sldId id="336" r:id="rId31"/>
    <p:sldId id="337" r:id="rId32"/>
    <p:sldId id="330" r:id="rId33"/>
    <p:sldId id="331" r:id="rId34"/>
    <p:sldId id="332" r:id="rId35"/>
    <p:sldId id="349" r:id="rId36"/>
    <p:sldId id="341" r:id="rId37"/>
    <p:sldId id="350" r:id="rId38"/>
    <p:sldId id="342" r:id="rId39"/>
    <p:sldId id="351" r:id="rId40"/>
    <p:sldId id="343" r:id="rId41"/>
    <p:sldId id="352" r:id="rId42"/>
    <p:sldId id="338" r:id="rId43"/>
    <p:sldId id="345" r:id="rId44"/>
    <p:sldId id="353" r:id="rId45"/>
    <p:sldId id="376" r:id="rId46"/>
    <p:sldId id="372" r:id="rId47"/>
    <p:sldId id="354" r:id="rId48"/>
    <p:sldId id="364" r:id="rId49"/>
    <p:sldId id="365" r:id="rId50"/>
    <p:sldId id="375" r:id="rId51"/>
    <p:sldId id="367" r:id="rId52"/>
    <p:sldId id="366" r:id="rId53"/>
    <p:sldId id="369" r:id="rId54"/>
    <p:sldId id="356" r:id="rId55"/>
    <p:sldId id="377" r:id="rId56"/>
    <p:sldId id="370" r:id="rId57"/>
    <p:sldId id="371" r:id="rId58"/>
    <p:sldId id="378" r:id="rId59"/>
    <p:sldId id="379" r:id="rId60"/>
    <p:sldId id="358" r:id="rId61"/>
    <p:sldId id="380" r:id="rId62"/>
    <p:sldId id="361" r:id="rId63"/>
    <p:sldId id="360" r:id="rId64"/>
    <p:sldId id="373" r:id="rId65"/>
    <p:sldId id="339" r:id="rId66"/>
    <p:sldId id="340" r:id="rId67"/>
    <p:sldId id="362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2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D5B5B"/>
    <a:srgbClr val="939292"/>
    <a:srgbClr val="FFCCFF"/>
    <a:srgbClr val="008000"/>
    <a:srgbClr val="F7F8FA"/>
    <a:srgbClr val="FBFBFC"/>
    <a:srgbClr val="F9FAFB"/>
    <a:srgbClr val="F2F2F2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95758" autoAdjust="0"/>
  </p:normalViewPr>
  <p:slideViewPr>
    <p:cSldViewPr snapToGrid="0" showGuides="1">
      <p:cViewPr>
        <p:scale>
          <a:sx n="200" d="100"/>
          <a:sy n="200" d="100"/>
        </p:scale>
        <p:origin x="144" y="-876"/>
      </p:cViewPr>
      <p:guideLst>
        <p:guide orient="horz" pos="799"/>
        <p:guide pos="2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수치 </a:t>
            </a:r>
            <a:r>
              <a:rPr lang="ko-KR" altLang="en-US" dirty="0" err="1"/>
              <a:t>다른이유</a:t>
            </a:r>
            <a:endParaRPr lang="en-US" altLang="ko-KR" dirty="0"/>
          </a:p>
          <a:p>
            <a:r>
              <a:rPr lang="ko-KR" altLang="en-US" dirty="0"/>
              <a:t>왼쪽은 유튜브 </a:t>
            </a:r>
            <a:r>
              <a:rPr lang="ko-KR" altLang="en-US" dirty="0" err="1"/>
              <a:t>페이스북등</a:t>
            </a:r>
            <a:r>
              <a:rPr lang="ko-KR" altLang="en-US" dirty="0"/>
              <a:t> </a:t>
            </a:r>
            <a:r>
              <a:rPr lang="en-US" altLang="ko-KR" dirty="0"/>
              <a:t>AVOD</a:t>
            </a:r>
            <a:r>
              <a:rPr lang="ko-KR" altLang="en-US" dirty="0"/>
              <a:t>는 제외한 수치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SVOD AVOD TVOD </a:t>
            </a:r>
            <a:r>
              <a:rPr lang="ko-KR" altLang="en-US" dirty="0"/>
              <a:t>종합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7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9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0469EB-0E31-48BF-947F-F83959BA2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65" y="75221"/>
            <a:ext cx="1004400" cy="4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7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5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9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52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7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2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5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0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1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35.png"/><Relationship Id="rId5" Type="http://schemas.openxmlformats.org/officeDocument/2006/relationships/image" Target="../media/image14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3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chemeClr val="accent1">
                    <a:lumMod val="75000"/>
                    <a:alpha val="7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456438-F95E-492E-B71A-76512873D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30" y="2944493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17660"/>
              </p:ext>
            </p:extLst>
          </p:nvPr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0C1D3BC2-B6DB-4055-B2BB-6E010798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003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6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B466-CE64-466A-BF32-D0B0EF1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개발언어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개발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IDE</a:t>
              </a:r>
            </a:p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Eclipse(STS)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8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데이터베이스 모델링</a:t>
              </a:r>
              <a:endParaRPr lang="en-US" altLang="ko-KR" sz="1400" spc="-8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algn="ctr"/>
              <a:r>
                <a:rPr lang="en-US" altLang="ko-KR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eXERD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프레임워크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OS: Windows 10 64bit</a:t>
            </a: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협업도구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※ </a:t>
            </a:r>
            <a:r>
              <a:rPr lang="ko-KR" altLang="en-US" sz="18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향후 개발환경 추가 예정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3658284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데이터베이스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DC80AF-D493-451C-81DB-7C30EBB86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08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004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3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D387B8-A6C7-4FFA-89E8-D2F25CB2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688BD-16C3-4106-AF21-3B5583EFD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9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2E467-EB4A-46A2-8139-F439540E21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AD56B-BF1A-48DE-9AAB-EFB92A9D2DC9}"/>
              </a:ext>
            </a:extLst>
          </p:cNvPr>
          <p:cNvSpPr/>
          <p:nvPr/>
        </p:nvSpPr>
        <p:spPr>
          <a:xfrm>
            <a:off x="372110" y="1344126"/>
            <a:ext cx="4664710" cy="496433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96C56-F96E-4625-BE82-EB8DA1620256}"/>
              </a:ext>
            </a:extLst>
          </p:cNvPr>
          <p:cNvSpPr/>
          <p:nvPr/>
        </p:nvSpPr>
        <p:spPr>
          <a:xfrm>
            <a:off x="5440452" y="1344126"/>
            <a:ext cx="3353028" cy="4964338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8072C-4313-4A54-B457-D2BE90F68EE8}"/>
              </a:ext>
            </a:extLst>
          </p:cNvPr>
          <p:cNvSpPr txBox="1"/>
          <p:nvPr/>
        </p:nvSpPr>
        <p:spPr>
          <a:xfrm>
            <a:off x="464842" y="303249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영상물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0B8BC-CFEE-437D-8511-AD9075602F6D}"/>
              </a:ext>
            </a:extLst>
          </p:cNvPr>
          <p:cNvSpPr txBox="1"/>
          <p:nvPr/>
        </p:nvSpPr>
        <p:spPr>
          <a:xfrm>
            <a:off x="7444101" y="206901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사용자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8CAF58-AAC8-4909-B9E5-8242ADB73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4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영상물 분류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주요 테이블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2"/>
                </a:solidFill>
              </a:rPr>
              <a:t>OTT</a:t>
            </a:r>
            <a:r>
              <a:rPr lang="ko-KR" altLang="en-US" sz="1400" dirty="0">
                <a:solidFill>
                  <a:schemeClr val="tx2"/>
                </a:solidFill>
              </a:rPr>
              <a:t> 서비스에서 제공하는 컨텐츠 분류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2"/>
                </a:solidFill>
              </a:rPr>
              <a:t>총 </a:t>
            </a:r>
            <a:r>
              <a:rPr lang="en-US" altLang="ko-KR" sz="1400" dirty="0">
                <a:solidFill>
                  <a:schemeClr val="tx2"/>
                </a:solidFill>
              </a:rPr>
              <a:t>11</a:t>
            </a:r>
            <a:r>
              <a:rPr lang="ko-KR" altLang="en-US" sz="1400" dirty="0">
                <a:solidFill>
                  <a:schemeClr val="tx2"/>
                </a:solidFill>
              </a:rPr>
              <a:t>가지 칼럼으로 구분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spc="-70" dirty="0">
                <a:solidFill>
                  <a:schemeClr val="tx2"/>
                </a:solidFill>
              </a:rPr>
              <a:t>OTT ID</a:t>
            </a:r>
            <a:r>
              <a:rPr lang="ko-KR" altLang="en-US" sz="1400" spc="-70" dirty="0">
                <a:solidFill>
                  <a:schemeClr val="tx2"/>
                </a:solidFill>
              </a:rPr>
              <a:t> 부여를 통해 특정 컨텐츠를 제공하는</a:t>
            </a:r>
            <a:endParaRPr lang="en-US" altLang="ko-KR" sz="1400" spc="-70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    OTT </a:t>
            </a:r>
            <a:r>
              <a:rPr lang="ko-KR" altLang="en-US" sz="1400" dirty="0">
                <a:solidFill>
                  <a:schemeClr val="tx2"/>
                </a:solidFill>
              </a:rPr>
              <a:t>서비스 안내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2"/>
                </a:solidFill>
              </a:rPr>
              <a:t>중복으로 제공되는 컨텐츠는 </a:t>
            </a:r>
            <a:r>
              <a:rPr lang="en-US" altLang="ko-KR" sz="1400" spc="-50" dirty="0">
                <a:solidFill>
                  <a:schemeClr val="tx2"/>
                </a:solidFill>
              </a:rPr>
              <a:t>OTT</a:t>
            </a:r>
            <a:r>
              <a:rPr lang="ko-KR" altLang="en-US" sz="1400" spc="-50" dirty="0">
                <a:solidFill>
                  <a:schemeClr val="tx2"/>
                </a:solidFill>
              </a:rPr>
              <a:t> </a:t>
            </a:r>
            <a:r>
              <a:rPr lang="en-US" altLang="ko-KR" sz="1400" spc="-50" dirty="0">
                <a:solidFill>
                  <a:schemeClr val="tx2"/>
                </a:solidFill>
              </a:rPr>
              <a:t>ID</a:t>
            </a:r>
            <a:r>
              <a:rPr lang="ko-KR" altLang="en-US" sz="1400" spc="-50" dirty="0">
                <a:solidFill>
                  <a:schemeClr val="tx2"/>
                </a:solidFill>
              </a:rPr>
              <a:t>로 구분</a:t>
            </a:r>
            <a:endParaRPr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09ED10-276D-4158-AD49-CAFED100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FFF128-7BE8-4665-90EB-7BD90F7A034A}"/>
              </a:ext>
            </a:extLst>
          </p:cNvPr>
          <p:cNvSpPr txBox="1"/>
          <p:nvPr/>
        </p:nvSpPr>
        <p:spPr>
          <a:xfrm>
            <a:off x="5047162" y="1582419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주요 테이블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사용자가 </a:t>
            </a:r>
            <a:r>
              <a:rPr lang="ko-KR" altLang="en-US" b="1" dirty="0" err="1">
                <a:solidFill>
                  <a:schemeClr val="accent1"/>
                </a:solidFill>
              </a:rPr>
              <a:t>찜한</a:t>
            </a:r>
            <a:r>
              <a:rPr lang="ko-KR" altLang="en-US" b="1" dirty="0">
                <a:solidFill>
                  <a:schemeClr val="accent1"/>
                </a:solidFill>
              </a:rPr>
              <a:t> 콘텐츠</a:t>
            </a:r>
            <a:r>
              <a:rPr lang="en-US" altLang="ko-KR" b="1" dirty="0">
                <a:solidFill>
                  <a:schemeClr val="accent1"/>
                </a:solidFill>
              </a:rPr>
              <a:t>/</a:t>
            </a:r>
          </a:p>
          <a:p>
            <a:endParaRPr lang="en-US" altLang="ko-KR" sz="600" b="1" dirty="0">
              <a:solidFill>
                <a:schemeClr val="accent1"/>
              </a:solidFill>
            </a:endParaRPr>
          </a:p>
          <a:p>
            <a:r>
              <a:rPr lang="en-US" altLang="ko-KR" b="1" dirty="0">
                <a:solidFill>
                  <a:schemeClr val="accent1"/>
                </a:solidFill>
              </a:rPr>
              <a:t>                      </a:t>
            </a:r>
            <a:r>
              <a:rPr lang="ko-KR" altLang="en-US" b="1" dirty="0">
                <a:solidFill>
                  <a:schemeClr val="accent1"/>
                </a:solidFill>
              </a:rPr>
              <a:t>개인 영상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4CC49-B278-4A63-B489-40EED8EEE31E}"/>
              </a:ext>
            </a:extLst>
          </p:cNvPr>
          <p:cNvSpPr txBox="1"/>
          <p:nvPr/>
        </p:nvSpPr>
        <p:spPr>
          <a:xfrm>
            <a:off x="5246100" y="2209770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20" dirty="0">
                <a:solidFill>
                  <a:schemeClr val="tx2"/>
                </a:solidFill>
              </a:rPr>
              <a:t>사용자가 원하는 영상 저장하는 </a:t>
            </a:r>
            <a:r>
              <a:rPr lang="en-US" altLang="ko-KR" sz="1400" spc="-120" dirty="0">
                <a:solidFill>
                  <a:schemeClr val="tx2"/>
                </a:solidFill>
                <a:latin typeface="맑은고딕"/>
                <a:ea typeface="굴림" panose="020B0600000101010101" pitchFamily="50" charset="-127"/>
              </a:rPr>
              <a:t>‘</a:t>
            </a:r>
            <a:r>
              <a:rPr lang="ko-KR" altLang="en-US" sz="1400" spc="-120" dirty="0">
                <a:solidFill>
                  <a:schemeClr val="tx2"/>
                </a:solidFill>
              </a:rPr>
              <a:t>찜</a:t>
            </a:r>
            <a:r>
              <a:rPr lang="en-US" altLang="ko-KR" sz="1400" spc="-12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400" spc="-120" dirty="0">
                <a:solidFill>
                  <a:schemeClr val="tx2"/>
                </a:solidFill>
                <a:latin typeface="+mj-ea"/>
                <a:ea typeface="+mj-ea"/>
              </a:rPr>
              <a:t>기능 추가</a:t>
            </a:r>
            <a:endParaRPr lang="en-US" altLang="ko-KR" sz="1400" spc="-12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00" dirty="0">
                <a:solidFill>
                  <a:schemeClr val="tx2"/>
                </a:solidFill>
                <a:latin typeface="+mn-ea"/>
              </a:rPr>
              <a:t>향후</a:t>
            </a:r>
            <a:r>
              <a:rPr lang="ko-KR" altLang="en-US" sz="1400" spc="-100" dirty="0">
                <a:solidFill>
                  <a:schemeClr val="tx2"/>
                </a:solidFill>
                <a:latin typeface="맑은고딕"/>
                <a:ea typeface="굴림" panose="020B0600000101010101" pitchFamily="50" charset="-127"/>
              </a:rPr>
              <a:t> </a:t>
            </a:r>
            <a:r>
              <a:rPr lang="en-US" altLang="ko-KR" sz="1400" spc="-100" dirty="0">
                <a:solidFill>
                  <a:schemeClr val="tx2"/>
                </a:solidFill>
                <a:latin typeface="맑은고딕"/>
                <a:ea typeface="굴림" panose="020B0600000101010101" pitchFamily="50" charset="-127"/>
              </a:rPr>
              <a:t>‘</a:t>
            </a:r>
            <a:r>
              <a:rPr lang="ko-KR" altLang="en-US" sz="1400" spc="-100" dirty="0">
                <a:solidFill>
                  <a:schemeClr val="tx2"/>
                </a:solidFill>
              </a:rPr>
              <a:t>찜</a:t>
            </a:r>
            <a:r>
              <a:rPr lang="en-US" altLang="ko-KR" sz="1400" spc="-1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400" spc="-100" dirty="0">
                <a:solidFill>
                  <a:schemeClr val="tx2"/>
                </a:solidFill>
                <a:latin typeface="+mj-ea"/>
                <a:ea typeface="+mj-ea"/>
              </a:rPr>
              <a:t>기능을 통해 사용자가 직접 나만의</a:t>
            </a:r>
            <a:endParaRPr lang="en-US" altLang="ko-KR" sz="1400" spc="-1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  <a:latin typeface="+mj-ea"/>
                <a:ea typeface="+mj-ea"/>
              </a:rPr>
              <a:t>   </a:t>
            </a:r>
            <a:r>
              <a:rPr lang="ko-KR" altLang="en-US" sz="1400" dirty="0">
                <a:solidFill>
                  <a:schemeClr val="tx2"/>
                </a:solidFill>
                <a:latin typeface="+mj-ea"/>
                <a:ea typeface="+mj-ea"/>
              </a:rPr>
              <a:t>컨텐츠 서재 생성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80" dirty="0">
                <a:solidFill>
                  <a:schemeClr val="tx2"/>
                </a:solidFill>
              </a:rPr>
              <a:t>개인 영상 평가</a:t>
            </a:r>
            <a:r>
              <a:rPr lang="en-US" altLang="ko-KR" sz="1400" spc="-180" dirty="0">
                <a:solidFill>
                  <a:schemeClr val="tx2"/>
                </a:solidFill>
              </a:rPr>
              <a:t>, 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은</a:t>
            </a:r>
            <a:r>
              <a:rPr lang="ko-KR" altLang="en-US" sz="1400" spc="-180" dirty="0">
                <a:solidFill>
                  <a:schemeClr val="tx2"/>
                </a:solidFill>
                <a:latin typeface="+mj-ea"/>
                <a:ea typeface="+mj-ea"/>
              </a:rPr>
              <a:t> 향후 영상추천기능에 반영</a:t>
            </a:r>
            <a:endParaRPr lang="en-US" altLang="ko-KR" sz="1400" spc="-18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  <a:latin typeface="+mj-ea"/>
                <a:ea typeface="+mj-ea"/>
              </a:rPr>
              <a:t>   ⇒ </a:t>
            </a:r>
            <a:r>
              <a:rPr lang="ko-KR" altLang="en-US" sz="1400" dirty="0">
                <a:solidFill>
                  <a:schemeClr val="tx2"/>
                </a:solidFill>
                <a:latin typeface="+mj-ea"/>
                <a:ea typeface="+mj-ea"/>
              </a:rPr>
              <a:t>사용자 만족도 증대 예상</a:t>
            </a:r>
            <a:endParaRPr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B7126-FD62-4321-AEDE-CEDE7F50F2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1" r="1"/>
          <a:stretch/>
        </p:blipFill>
        <p:spPr>
          <a:xfrm>
            <a:off x="286919" y="1290237"/>
            <a:ext cx="3316893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0D5A85-9F1C-444C-9623-BB664A3E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A7A481-52E7-45F3-AEC3-D16C0C13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289265"/>
            <a:ext cx="7015543" cy="3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B16C5-2B5E-4529-A672-18288A00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59"/>
          <a:stretch/>
        </p:blipFill>
        <p:spPr>
          <a:xfrm>
            <a:off x="3766987" y="2434979"/>
            <a:ext cx="5100710" cy="3918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콘텐츠 데이터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7526187" y="2149769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사용자 데이터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894C39-57CF-4909-84DE-BEA13EF05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8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콘텐츠 데이터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6588724" y="3434557"/>
            <a:ext cx="1478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선호작품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ID-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유저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D357A-0928-4249-9633-23D7F6F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1" y="1289265"/>
            <a:ext cx="2628900" cy="4572000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9BE1E-1B51-4888-BBA4-7DC437A8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121"/>
          <a:stretch/>
        </p:blipFill>
        <p:spPr>
          <a:xfrm>
            <a:off x="6595074" y="1291052"/>
            <a:ext cx="2269435" cy="213794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B9BE2A-2025-4D74-AF32-516563126945}"/>
              </a:ext>
            </a:extLst>
          </p:cNvPr>
          <p:cNvSpPr txBox="1"/>
          <p:nvPr/>
        </p:nvSpPr>
        <p:spPr>
          <a:xfrm>
            <a:off x="3658816" y="5473781"/>
            <a:ext cx="91819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작품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-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배우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45562-CD56-4228-8E8E-F0AD90FC2A75}"/>
              </a:ext>
            </a:extLst>
          </p:cNvPr>
          <p:cNvSpPr txBox="1"/>
          <p:nvPr/>
        </p:nvSpPr>
        <p:spPr>
          <a:xfrm>
            <a:off x="267141" y="5864296"/>
            <a:ext cx="7993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배우목록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CF112-7E53-4E71-A146-BBEA5BE7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95" y="1281737"/>
            <a:ext cx="2149475" cy="4191963"/>
          </a:xfrm>
          <a:prstGeom prst="rect">
            <a:avLst/>
          </a:prstGeom>
          <a:ln w="762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57F680-C9AF-4121-8762-55A63EC9B7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2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solidFill>
                  <a:schemeClr val="bg1"/>
                </a:solidFill>
              </a:rPr>
              <a:t>Contents</a:t>
            </a:r>
            <a:endParaRPr lang="ko-KR" altLang="en-US" sz="135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indent="-135728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spc="-113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lang="en-US" altLang="ko-KR" sz="1050" spc="-113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indent="-135728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spc="-113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609292" cy="400110"/>
            <a:chOff x="2600105" y="3949924"/>
            <a:chExt cx="2609292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004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데이터베이스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001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개발배경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675061" cy="400110"/>
            <a:chOff x="2600101" y="2940347"/>
            <a:chExt cx="167506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002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개발목표</a:t>
              </a:r>
              <a:endParaRPr lang="en-US" altLang="ko-KR" sz="2000" spc="-11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675062" cy="400110"/>
            <a:chOff x="2600102" y="3445135"/>
            <a:chExt cx="167506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003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개발환경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006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13" dirty="0">
                  <a:solidFill>
                    <a:schemeClr val="bg1"/>
                  </a:solidFill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007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13">
                  <a:solidFill>
                    <a:schemeClr val="bg1"/>
                  </a:solidFill>
                </a:rPr>
                <a:t>후기</a:t>
              </a:r>
              <a:endParaRPr lang="ko-KR" altLang="en-US" sz="1600" spc="-11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1675062" cy="400110"/>
            <a:chOff x="2600105" y="3949924"/>
            <a:chExt cx="1675062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005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F92E0B-8933-4552-B57D-3A40A25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5106" cy="1639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B839FE-CAFC-42C0-A0A9-A24D3601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>
          <a:xfrm>
            <a:off x="1900688" y="3198716"/>
            <a:ext cx="5345106" cy="10831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492F0-AF8F-46E7-B004-D3A9FA9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88" y="4545788"/>
            <a:ext cx="5345106" cy="1762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2DCB6-9F86-4DDB-AD57-A7104DC1BC3D}"/>
              </a:ext>
            </a:extLst>
          </p:cNvPr>
          <p:cNvCxnSpPr/>
          <p:nvPr/>
        </p:nvCxnSpPr>
        <p:spPr>
          <a:xfrm>
            <a:off x="5029200" y="1516380"/>
            <a:ext cx="59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E79BBC-CC1C-42C0-998F-EC8CABD0B283}"/>
              </a:ext>
            </a:extLst>
          </p:cNvPr>
          <p:cNvCxnSpPr>
            <a:cxnSpLocks/>
          </p:cNvCxnSpPr>
          <p:nvPr/>
        </p:nvCxnSpPr>
        <p:spPr>
          <a:xfrm>
            <a:off x="3016568" y="1649254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187499-F9FC-4950-89A1-5269254DE5C8}"/>
              </a:ext>
            </a:extLst>
          </p:cNvPr>
          <p:cNvCxnSpPr>
            <a:cxnSpLocks/>
          </p:cNvCxnSpPr>
          <p:nvPr/>
        </p:nvCxnSpPr>
        <p:spPr>
          <a:xfrm>
            <a:off x="3680460" y="3337560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C0952E-1099-4162-98FC-1451C51D1F5A}"/>
              </a:ext>
            </a:extLst>
          </p:cNvPr>
          <p:cNvCxnSpPr>
            <a:cxnSpLocks/>
          </p:cNvCxnSpPr>
          <p:nvPr/>
        </p:nvCxnSpPr>
        <p:spPr>
          <a:xfrm>
            <a:off x="4442460" y="3337560"/>
            <a:ext cx="586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AD41A7-B01C-42F5-B1E4-B6A53EBD4A75}"/>
              </a:ext>
            </a:extLst>
          </p:cNvPr>
          <p:cNvCxnSpPr>
            <a:cxnSpLocks/>
          </p:cNvCxnSpPr>
          <p:nvPr/>
        </p:nvCxnSpPr>
        <p:spPr>
          <a:xfrm>
            <a:off x="5524500" y="5002383"/>
            <a:ext cx="731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8CFA1E-6608-4134-B76E-8738311D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6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0D5DF34-C608-48E7-A331-E2A688EB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6000" cy="1532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89DD-CAE0-483E-92F4-A0C0DD5C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7" y="3250021"/>
            <a:ext cx="5346000" cy="30529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20DD2-8E91-423C-B848-81B51927C511}"/>
              </a:ext>
            </a:extLst>
          </p:cNvPr>
          <p:cNvCxnSpPr>
            <a:cxnSpLocks/>
          </p:cNvCxnSpPr>
          <p:nvPr/>
        </p:nvCxnSpPr>
        <p:spPr>
          <a:xfrm flipV="1">
            <a:off x="3657600" y="1790700"/>
            <a:ext cx="82296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07564C-8D04-48CF-862A-A2CC735C28DA}"/>
              </a:ext>
            </a:extLst>
          </p:cNvPr>
          <p:cNvCxnSpPr>
            <a:cxnSpLocks/>
          </p:cNvCxnSpPr>
          <p:nvPr/>
        </p:nvCxnSpPr>
        <p:spPr>
          <a:xfrm>
            <a:off x="3291840" y="3627120"/>
            <a:ext cx="975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E1B311-0104-4310-8DF6-FCBA5FCA1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1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2F4A46-AF28-4C3C-9F7C-D6405AB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4" y="1289672"/>
            <a:ext cx="5346000" cy="15031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4FDF4-FF5D-4D7B-A033-B4546CC1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5" y="3400719"/>
            <a:ext cx="5346000" cy="1705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C14BFD-DC36-4C34-8DB9-C4CFAB940386}"/>
              </a:ext>
            </a:extLst>
          </p:cNvPr>
          <p:cNvCxnSpPr>
            <a:cxnSpLocks/>
          </p:cNvCxnSpPr>
          <p:nvPr/>
        </p:nvCxnSpPr>
        <p:spPr>
          <a:xfrm>
            <a:off x="3383280" y="1684020"/>
            <a:ext cx="140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FC6A52-F9A3-4A19-8885-28CA25C07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9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005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D372FD-34E7-4D75-A047-9E5CA6B02A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436759"/>
              </p:ext>
            </p:extLst>
          </p:nvPr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6D7CB94-505E-478E-8D3C-720F4023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60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A4ED89-215A-4BE3-A883-8F3802573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3158094"/>
            <a:ext cx="3584448" cy="15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0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1731103" cy="400110"/>
            <a:chOff x="2600105" y="3949924"/>
            <a:chExt cx="1731103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118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720202" cy="400110"/>
            <a:chOff x="2600101" y="2940347"/>
            <a:chExt cx="1720202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107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	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2609292" cy="400110"/>
            <a:chOff x="2600102" y="3445135"/>
            <a:chExt cx="260929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2694187" cy="400110"/>
            <a:chOff x="2600105" y="3949924"/>
            <a:chExt cx="2694187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2081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42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2905013-23BC-4C99-ACCE-6C22B8AB6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48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001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9901B0-90D7-462F-BA78-C0DACE63F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215134E-9B54-4522-8EF7-0CB4615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8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4626122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9AFC93-B25D-4817-8875-15A1529248EA}"/>
              </a:ext>
            </a:extLst>
          </p:cNvPr>
          <p:cNvGrpSpPr/>
          <p:nvPr/>
        </p:nvGrpSpPr>
        <p:grpSpPr>
          <a:xfrm>
            <a:off x="2690447" y="1612083"/>
            <a:ext cx="1838626" cy="2520280"/>
            <a:chOff x="2287916" y="1612083"/>
            <a:chExt cx="1838626" cy="252028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A82407A-19AC-49EE-81F5-E199EC44B362}"/>
                </a:ext>
              </a:extLst>
            </p:cNvPr>
            <p:cNvGrpSpPr/>
            <p:nvPr/>
          </p:nvGrpSpPr>
          <p:grpSpPr>
            <a:xfrm>
              <a:off x="2287916" y="1612083"/>
              <a:ext cx="1838626" cy="2520280"/>
              <a:chOff x="1355989" y="1778694"/>
              <a:chExt cx="1838626" cy="2520280"/>
            </a:xfrm>
          </p:grpSpPr>
          <p:sp>
            <p:nvSpPr>
              <p:cNvPr id="52" name="모서리가 둥근 직사각형 41">
                <a:extLst>
                  <a:ext uri="{FF2B5EF4-FFF2-40B4-BE49-F238E27FC236}">
                    <a16:creationId xmlns:a16="http://schemas.microsoft.com/office/drawing/2014/main" id="{8E1B2BC8-56CE-4002-AB49-A731CEC83720}"/>
                  </a:ext>
                </a:extLst>
              </p:cNvPr>
              <p:cNvSpPr/>
              <p:nvPr/>
            </p:nvSpPr>
            <p:spPr>
              <a:xfrm>
                <a:off x="1355989" y="1778694"/>
                <a:ext cx="1838626" cy="2520280"/>
              </a:xfrm>
              <a:prstGeom prst="roundRect">
                <a:avLst>
                  <a:gd name="adj" fmla="val 5442"/>
                </a:avLst>
              </a:prstGeom>
              <a:noFill/>
              <a:ln w="190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614B2E1B-B37D-4DB3-8BFF-4D6107473222}"/>
                  </a:ext>
                </a:extLst>
              </p:cNvPr>
              <p:cNvCxnSpPr/>
              <p:nvPr/>
            </p:nvCxnSpPr>
            <p:spPr>
              <a:xfrm>
                <a:off x="1355989" y="3606720"/>
                <a:ext cx="1807561" cy="0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F2D05B-41E9-4557-97D7-373B86DEE73B}"/>
                  </a:ext>
                </a:extLst>
              </p:cNvPr>
              <p:cNvSpPr txBox="1"/>
              <p:nvPr/>
            </p:nvSpPr>
            <p:spPr>
              <a:xfrm>
                <a:off x="1484724" y="3701687"/>
                <a:ext cx="1609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Web Framework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Spring</a:t>
                </a:r>
              </a:p>
            </p:txBody>
          </p:sp>
        </p:grpSp>
        <p:pic>
          <p:nvPicPr>
            <p:cNvPr id="1026" name="Picture 2" descr="Spring] Spring Framework란? 기본 개념 핵심 정리">
              <a:extLst>
                <a:ext uri="{FF2B5EF4-FFF2-40B4-BE49-F238E27FC236}">
                  <a16:creationId xmlns:a16="http://schemas.microsoft.com/office/drawing/2014/main" id="{EA0C308D-43DB-45CA-A6C4-DC736F42E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6250" y1="68459" x2="26250" y2="68459"/>
                          <a14:foregroundMark x1="31750" y1="69534" x2="31750" y2="69534"/>
                          <a14:foregroundMark x1="46500" y1="69176" x2="46500" y2="69176"/>
                          <a14:foregroundMark x1="54250" y1="60215" x2="54250" y2="60215"/>
                          <a14:foregroundMark x1="54500" y1="72401" x2="54500" y2="72401"/>
                          <a14:foregroundMark x1="59000" y1="69892" x2="59000" y2="69892"/>
                          <a14:foregroundMark x1="75000" y1="68100" x2="75000" y2="68100"/>
                          <a14:foregroundMark x1="62750" y1="33333" x2="62750" y2="33333"/>
                          <a14:foregroundMark x1="62500" y1="27957" x2="62500" y2="27957"/>
                          <a14:foregroundMark x1="61750" y1="23297" x2="61750" y2="23297"/>
                          <a14:foregroundMark x1="61000" y1="20430" x2="61000" y2="20430"/>
                          <a14:foregroundMark x1="57750" y1="31183" x2="57750" y2="31183"/>
                          <a14:foregroundMark x1="58250" y1="29749" x2="58250" y2="29749"/>
                          <a14:foregroundMark x1="58500" y1="28315" x2="58500" y2="283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051" y="2031008"/>
              <a:ext cx="1679966" cy="117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4BE385E4-E330-469C-A414-FEA84412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8548" y="2688335"/>
            <a:ext cx="754318" cy="106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비공식 자바스크립트 로고 2">
            <a:extLst>
              <a:ext uri="{FF2B5EF4-FFF2-40B4-BE49-F238E27FC236}">
                <a16:creationId xmlns:a16="http://schemas.microsoft.com/office/drawing/2014/main" id="{9E8EDFD6-E180-4763-A6EB-07893AEB1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271" y="3135201"/>
            <a:ext cx="769269" cy="76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C9CDD5-FAB9-4AE4-87DB-E7D641D8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3598" y="4073142"/>
            <a:ext cx="2147196" cy="10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SP] 1. JSP이란? · linked2ev">
            <a:extLst>
              <a:ext uri="{FF2B5EF4-FFF2-40B4-BE49-F238E27FC236}">
                <a16:creationId xmlns:a16="http://schemas.microsoft.com/office/drawing/2014/main" id="{EE581412-237D-4050-ABC5-BE978CF59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32" y="4115635"/>
            <a:ext cx="614905" cy="1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1DADE2-D78F-4960-A7A9-40E32EEF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254" y="3544193"/>
            <a:ext cx="1755264" cy="155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 Image">
            <a:extLst>
              <a:ext uri="{FF2B5EF4-FFF2-40B4-BE49-F238E27FC236}">
                <a16:creationId xmlns:a16="http://schemas.microsoft.com/office/drawing/2014/main" id="{1C4DB648-CB93-4462-8043-D1D380FE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24" y="886175"/>
            <a:ext cx="753488" cy="3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부트스트랩 (프런트엔드 프레임워크) - 위키백과, 우리 모두의 백과사전">
            <a:extLst>
              <a:ext uri="{FF2B5EF4-FFF2-40B4-BE49-F238E27FC236}">
                <a16:creationId xmlns:a16="http://schemas.microsoft.com/office/drawing/2014/main" id="{6FE8A22A-7B00-4B58-B2C4-8EECC3AE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5" y="695358"/>
            <a:ext cx="713608" cy="5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D29A35F-975E-4363-A401-84341271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1022" y="1304508"/>
            <a:ext cx="1838626" cy="4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13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843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13" dirty="0">
                <a:solidFill>
                  <a:srgbClr val="5D5B5B"/>
                </a:solidFill>
                <a:latin typeface="나눔스퀘어라운드 Regular"/>
                <a:ea typeface="나눔스퀘어라운드 Regular"/>
              </a:rPr>
              <a:t>데이터 모델링</a:t>
            </a:r>
            <a:endParaRPr kumimoji="0" lang="ko-KR" altLang="en-US" sz="2400" b="0" i="0" u="none" strike="noStrike" kern="1200" cap="none" spc="-113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9B7794F-4640-44BB-86E9-0D674B8F7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41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60999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73564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사용자 관리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183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게시판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1588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게시판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476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게시판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651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49922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컨텐츠 관리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컨텐츠 관리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23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5292253" cy="4556935"/>
            <a:chOff x="102325" y="-1582569"/>
            <a:chExt cx="705633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648724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</a:rPr>
                <a:t>COVID-19 </a:t>
              </a:r>
              <a:r>
                <a:rPr lang="ko-KR" altLang="en-US" b="1" dirty="0">
                  <a:solidFill>
                    <a:schemeClr val="tx2"/>
                  </a:solidFill>
                </a:rPr>
                <a:t>이후 스트리밍 서비스 검색 트렌드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663EEEC-6914-4494-9483-148DAD8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57053"/>
            <a:ext cx="8467988" cy="429604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063561-BBA1-439E-B019-AE8312DD149A}"/>
              </a:ext>
            </a:extLst>
          </p:cNvPr>
          <p:cNvCxnSpPr>
            <a:cxnSpLocks/>
          </p:cNvCxnSpPr>
          <p:nvPr/>
        </p:nvCxnSpPr>
        <p:spPr>
          <a:xfrm>
            <a:off x="6096000" y="237172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7FE6AD-1A53-4592-BDD2-5471C8815671}"/>
              </a:ext>
            </a:extLst>
          </p:cNvPr>
          <p:cNvCxnSpPr>
            <a:cxnSpLocks/>
          </p:cNvCxnSpPr>
          <p:nvPr/>
        </p:nvCxnSpPr>
        <p:spPr>
          <a:xfrm>
            <a:off x="7724775" y="236939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482F07-600A-490B-9107-F7BD9811E602}"/>
              </a:ext>
            </a:extLst>
          </p:cNvPr>
          <p:cNvSpPr/>
          <p:nvPr/>
        </p:nvSpPr>
        <p:spPr>
          <a:xfrm>
            <a:off x="5334000" y="4000500"/>
            <a:ext cx="180975" cy="180975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405B24-8ECF-4F12-B2C7-3B65DAB4A0AF}"/>
              </a:ext>
            </a:extLst>
          </p:cNvPr>
          <p:cNvSpPr txBox="1"/>
          <p:nvPr/>
        </p:nvSpPr>
        <p:spPr>
          <a:xfrm>
            <a:off x="4314825" y="3971925"/>
            <a:ext cx="1066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Disney+ </a:t>
            </a:r>
            <a:r>
              <a:rPr lang="ko-KR" altLang="en-US" sz="1100" b="1" dirty="0">
                <a:latin typeface="+mj-ea"/>
                <a:ea typeface="+mj-ea"/>
              </a:rPr>
              <a:t>런칭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F7A3D-2F7F-4C7C-8732-AA0731598E03}"/>
              </a:ext>
            </a:extLst>
          </p:cNvPr>
          <p:cNvSpPr txBox="1"/>
          <p:nvPr/>
        </p:nvSpPr>
        <p:spPr>
          <a:xfrm>
            <a:off x="4963007" y="2238590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latin typeface="+mj-ea"/>
                <a:ea typeface="+mj-ea"/>
              </a:rPr>
              <a:t>COVID-19 </a:t>
            </a:r>
            <a:r>
              <a:rPr lang="ko-KR" altLang="en-US" sz="1100" b="1" dirty="0">
                <a:latin typeface="+mj-ea"/>
                <a:ea typeface="+mj-ea"/>
              </a:rPr>
              <a:t>발병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559ECD-5BAC-4C47-8BFF-306BF6E27746}"/>
              </a:ext>
            </a:extLst>
          </p:cNvPr>
          <p:cNvSpPr txBox="1"/>
          <p:nvPr/>
        </p:nvSpPr>
        <p:spPr>
          <a:xfrm>
            <a:off x="6400803" y="2229065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WHO </a:t>
            </a:r>
            <a:r>
              <a:rPr lang="ko-KR" altLang="en-US" sz="1100" b="1" dirty="0" err="1">
                <a:latin typeface="+mj-ea"/>
                <a:ea typeface="+mj-ea"/>
              </a:rPr>
              <a:t>펜데믹</a:t>
            </a:r>
            <a:r>
              <a:rPr lang="ko-KR" altLang="en-US" sz="1100" b="1" dirty="0">
                <a:latin typeface="+mj-ea"/>
                <a:ea typeface="+mj-ea"/>
              </a:rPr>
              <a:t> 선언</a:t>
            </a:r>
            <a:endParaRPr lang="en-US" altLang="ko-KR" sz="1100" b="1" dirty="0">
              <a:latin typeface="+mj-ea"/>
              <a:ea typeface="+mj-ea"/>
            </a:endParaRPr>
          </a:p>
          <a:p>
            <a:pPr algn="r"/>
            <a:r>
              <a:rPr lang="en-US" altLang="ko-KR" sz="900" dirty="0">
                <a:latin typeface="+mj-ea"/>
                <a:ea typeface="+mj-ea"/>
              </a:rPr>
              <a:t>’21. 3</a:t>
            </a:r>
            <a:r>
              <a:rPr lang="ko-KR" altLang="en-US" sz="900" dirty="0">
                <a:latin typeface="+mj-ea"/>
                <a:ea typeface="+mj-ea"/>
              </a:rPr>
              <a:t>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69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76858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관리자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476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관리자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763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31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구현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E9BBA04-257D-4E5A-9481-8454D7FC5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67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83F183E-4917-4C13-B368-BFED4B02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61" r="22500"/>
          <a:stretch/>
        </p:blipFill>
        <p:spPr>
          <a:xfrm>
            <a:off x="468630" y="1273968"/>
            <a:ext cx="3920400" cy="3854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EF378-04A9-4326-9822-A63F532C07C9}"/>
              </a:ext>
            </a:extLst>
          </p:cNvPr>
          <p:cNvSpPr txBox="1"/>
          <p:nvPr/>
        </p:nvSpPr>
        <p:spPr>
          <a:xfrm>
            <a:off x="4811760" y="1268413"/>
            <a:ext cx="3645378" cy="15827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tIns="0" bIns="0" rtlCol="0" anchor="ctr" anchorCtr="0">
            <a:no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511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E92187-ED69-4868-B5CF-D6DB90C7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0" r="22400"/>
          <a:stretch/>
        </p:blipFill>
        <p:spPr>
          <a:xfrm>
            <a:off x="473181" y="1273714"/>
            <a:ext cx="3920400" cy="34472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D7A553-3AEC-47EE-BD38-311EFA88D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962" y="779442"/>
            <a:ext cx="4105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9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2BAA7A0-3827-4702-9131-919B0EC23C3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9356" r="16606" b="29919"/>
          <a:stretch/>
        </p:blipFill>
        <p:spPr>
          <a:xfrm>
            <a:off x="5700131" y="1186249"/>
            <a:ext cx="2858400" cy="31788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B3EDEB-9F9E-4216-B1EB-9A5C0D674DC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10926" r="15673" b="29919"/>
          <a:stretch/>
        </p:blipFill>
        <p:spPr>
          <a:xfrm>
            <a:off x="3084222" y="3232590"/>
            <a:ext cx="2858400" cy="30966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8D7680-1154-4D72-8677-6985CF6555A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9926" r="14347" b="30918"/>
          <a:stretch/>
        </p:blipFill>
        <p:spPr>
          <a:xfrm>
            <a:off x="468313" y="1268413"/>
            <a:ext cx="2858400" cy="26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93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8B8C98E-7669-4B3B-A794-D3A33665C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" r="16700"/>
          <a:stretch/>
        </p:blipFill>
        <p:spPr>
          <a:xfrm>
            <a:off x="470791" y="1272186"/>
            <a:ext cx="8208366" cy="52413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558497" y="3368675"/>
            <a:ext cx="1975154" cy="1736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C4EF3BD-DB71-4146-A56A-DFDF425F8F0C}"/>
              </a:ext>
            </a:extLst>
          </p:cNvPr>
          <p:cNvCxnSpPr>
            <a:cxnSpLocks/>
            <a:stCxn id="16" idx="1"/>
            <a:endCxn id="14" idx="0"/>
          </p:cNvCxnSpPr>
          <p:nvPr/>
        </p:nvCxnSpPr>
        <p:spPr>
          <a:xfrm rot="10800000" flipV="1">
            <a:off x="1546075" y="2850649"/>
            <a:ext cx="1070615" cy="518026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7846D9-AA50-4F5C-A78D-D8AAC94AB715}"/>
              </a:ext>
            </a:extLst>
          </p:cNvPr>
          <p:cNvSpPr txBox="1"/>
          <p:nvPr/>
        </p:nvSpPr>
        <p:spPr>
          <a:xfrm>
            <a:off x="2616689" y="2497860"/>
            <a:ext cx="3061173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9C937E-EBA2-4A62-AE08-F144F5D96494}"/>
              </a:ext>
            </a:extLst>
          </p:cNvPr>
          <p:cNvSpPr/>
          <p:nvPr/>
        </p:nvSpPr>
        <p:spPr>
          <a:xfrm>
            <a:off x="6025897" y="3429000"/>
            <a:ext cx="2414016" cy="1343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D72D047-CDEF-412A-AC91-1E6D7CB00D00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5677862" y="4100513"/>
            <a:ext cx="348035" cy="172038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7FB104-9F34-4348-8B66-BA364A2F80A9}"/>
              </a:ext>
            </a:extLst>
          </p:cNvPr>
          <p:cNvSpPr txBox="1"/>
          <p:nvPr/>
        </p:nvSpPr>
        <p:spPr>
          <a:xfrm>
            <a:off x="2798558" y="5468112"/>
            <a:ext cx="2879304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217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</a:t>
            </a:r>
            <a:r>
              <a:rPr lang="en-US" altLang="ko-KR" b="1" dirty="0">
                <a:solidFill>
                  <a:srgbClr val="5D5B5B"/>
                </a:solidFill>
                <a:latin typeface="Arial"/>
                <a:ea typeface="나눔스퀘어라운드 Regular"/>
              </a:rPr>
              <a:t>list)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818412-C38C-4189-9A5F-9496CE197725}"/>
              </a:ext>
            </a:extLst>
          </p:cNvPr>
          <p:cNvGrpSpPr/>
          <p:nvPr/>
        </p:nvGrpSpPr>
        <p:grpSpPr>
          <a:xfrm>
            <a:off x="471192" y="1271016"/>
            <a:ext cx="3920400" cy="3688066"/>
            <a:chOff x="464842" y="1234440"/>
            <a:chExt cx="3920400" cy="36880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672DA8-4302-498B-B0C2-21337C45F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66" t="1" r="21766" b="69195"/>
            <a:stretch/>
          </p:blipFill>
          <p:spPr>
            <a:xfrm>
              <a:off x="464842" y="1234440"/>
              <a:ext cx="3920400" cy="221995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42A9420-0F3C-453F-BD5E-663E09D94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66" t="67583" r="21766" b="11200"/>
            <a:stretch/>
          </p:blipFill>
          <p:spPr>
            <a:xfrm>
              <a:off x="464842" y="3393421"/>
              <a:ext cx="3920400" cy="152908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0C3229-4DDB-4E41-AEE8-9B4E0DF60701}"/>
              </a:ext>
            </a:extLst>
          </p:cNvPr>
          <p:cNvSpPr txBox="1"/>
          <p:nvPr/>
        </p:nvSpPr>
        <p:spPr>
          <a:xfrm>
            <a:off x="4752410" y="1268413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30F2CE-E337-4671-BD62-9213695A0AF7}"/>
              </a:ext>
            </a:extLst>
          </p:cNvPr>
          <p:cNvSpPr/>
          <p:nvPr/>
        </p:nvSpPr>
        <p:spPr>
          <a:xfrm>
            <a:off x="3880316" y="1873250"/>
            <a:ext cx="374184" cy="156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1FCD2F-8334-4AC4-BB46-E91DBF0ACF0D}"/>
              </a:ext>
            </a:extLst>
          </p:cNvPr>
          <p:cNvSpPr/>
          <p:nvPr/>
        </p:nvSpPr>
        <p:spPr>
          <a:xfrm>
            <a:off x="794216" y="2224362"/>
            <a:ext cx="3263434" cy="849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0B9EC1-E8EC-46EA-BB5E-3AF36C3FD0B9}"/>
              </a:ext>
            </a:extLst>
          </p:cNvPr>
          <p:cNvSpPr/>
          <p:nvPr/>
        </p:nvSpPr>
        <p:spPr>
          <a:xfrm>
            <a:off x="2193621" y="4564349"/>
            <a:ext cx="473379" cy="185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97FDA7D-6DC5-4F87-A581-7A1612470427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rot="10800000" flipV="1">
            <a:off x="4254500" y="1459618"/>
            <a:ext cx="497910" cy="49194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3F49A1-454A-4DB1-BF0A-27F80722DBAF}"/>
              </a:ext>
            </a:extLst>
          </p:cNvPr>
          <p:cNvSpPr txBox="1"/>
          <p:nvPr/>
        </p:nvSpPr>
        <p:spPr>
          <a:xfrm>
            <a:off x="4752410" y="2029882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FF3097A-C9F6-4AB7-82CE-68542C112867}"/>
              </a:ext>
            </a:extLst>
          </p:cNvPr>
          <p:cNvCxnSpPr>
            <a:cxnSpLocks/>
            <a:stCxn id="29" idx="1"/>
            <a:endCxn id="22" idx="3"/>
          </p:cNvCxnSpPr>
          <p:nvPr/>
        </p:nvCxnSpPr>
        <p:spPr>
          <a:xfrm rot="10800000" flipV="1">
            <a:off x="4057650" y="2221087"/>
            <a:ext cx="694760" cy="427793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6C0B1-CF16-489D-B906-27DC59F5A5F1}"/>
              </a:ext>
            </a:extLst>
          </p:cNvPr>
          <p:cNvSpPr txBox="1"/>
          <p:nvPr/>
        </p:nvSpPr>
        <p:spPr>
          <a:xfrm>
            <a:off x="4752410" y="5207176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71AB78C-68AB-4224-A29C-789909D18DED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>
          <a:xfrm rot="10800000">
            <a:off x="2667000" y="4657076"/>
            <a:ext cx="2085410" cy="74130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87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D30E8-6A3D-4742-9A97-2514D9F8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1" r="22599" b="22229"/>
          <a:stretch/>
        </p:blipFill>
        <p:spPr>
          <a:xfrm>
            <a:off x="472779" y="1270329"/>
            <a:ext cx="3920400" cy="39467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F8AA34-1284-40FA-B4D5-FA4982E48B73}"/>
              </a:ext>
            </a:extLst>
          </p:cNvPr>
          <p:cNvSpPr/>
          <p:nvPr/>
        </p:nvSpPr>
        <p:spPr>
          <a:xfrm>
            <a:off x="834721" y="1911350"/>
            <a:ext cx="3184829" cy="1338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834721" y="3320163"/>
            <a:ext cx="892480" cy="14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192D58-E1B8-4CE6-B8A7-E9A3C160F7CD}"/>
              </a:ext>
            </a:extLst>
          </p:cNvPr>
          <p:cNvSpPr/>
          <p:nvPr/>
        </p:nvSpPr>
        <p:spPr>
          <a:xfrm>
            <a:off x="847420" y="3586863"/>
            <a:ext cx="3184829" cy="877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032500-1145-4B0F-9FD5-C3B56C1501B4}"/>
              </a:ext>
            </a:extLst>
          </p:cNvPr>
          <p:cNvSpPr/>
          <p:nvPr/>
        </p:nvSpPr>
        <p:spPr>
          <a:xfrm>
            <a:off x="834721" y="4508319"/>
            <a:ext cx="3184829" cy="63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BC542-4EBE-45DC-9B9C-7BC1C3573BCE}"/>
              </a:ext>
            </a:extLst>
          </p:cNvPr>
          <p:cNvSpPr/>
          <p:nvPr/>
        </p:nvSpPr>
        <p:spPr>
          <a:xfrm>
            <a:off x="1069671" y="4958457"/>
            <a:ext cx="263829" cy="127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CC341FB-FE29-442E-A56A-29403650715A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rot="10800000" flipV="1">
            <a:off x="4019550" y="1615066"/>
            <a:ext cx="872020" cy="965643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EDDE84-66F7-4C36-A913-863271ED3CD5}"/>
              </a:ext>
            </a:extLst>
          </p:cNvPr>
          <p:cNvSpPr txBox="1"/>
          <p:nvPr/>
        </p:nvSpPr>
        <p:spPr>
          <a:xfrm>
            <a:off x="4891570" y="1423861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rot="10800000" flipV="1">
            <a:off x="4032249" y="3063849"/>
            <a:ext cx="879782" cy="96160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42249C8-2CC9-46FC-8A47-0FD008A77882}"/>
              </a:ext>
            </a:extLst>
          </p:cNvPr>
          <p:cNvSpPr txBox="1"/>
          <p:nvPr/>
        </p:nvSpPr>
        <p:spPr>
          <a:xfrm>
            <a:off x="4912031" y="2872644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18874-B889-474F-BB06-8FBB2A639FF8}"/>
              </a:ext>
            </a:extLst>
          </p:cNvPr>
          <p:cNvSpPr txBox="1"/>
          <p:nvPr/>
        </p:nvSpPr>
        <p:spPr>
          <a:xfrm>
            <a:off x="5082070" y="2102609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287A7EF-C495-4B7C-A370-A85433885B09}"/>
              </a:ext>
            </a:extLst>
          </p:cNvPr>
          <p:cNvCxnSpPr>
            <a:cxnSpLocks/>
            <a:stCxn id="28" idx="1"/>
            <a:endCxn id="14" idx="3"/>
          </p:cNvCxnSpPr>
          <p:nvPr/>
        </p:nvCxnSpPr>
        <p:spPr>
          <a:xfrm rot="10800000" flipV="1">
            <a:off x="1727202" y="2293815"/>
            <a:ext cx="3354869" cy="1096642"/>
          </a:xfrm>
          <a:prstGeom prst="bentConnector3">
            <a:avLst>
              <a:gd name="adj1" fmla="val 1082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9260967-9C77-4E94-91C2-7D2D1458C8E7}"/>
              </a:ext>
            </a:extLst>
          </p:cNvPr>
          <p:cNvCxnSpPr>
            <a:cxnSpLocks/>
            <a:stCxn id="38" idx="1"/>
            <a:endCxn id="16" idx="3"/>
          </p:cNvCxnSpPr>
          <p:nvPr/>
        </p:nvCxnSpPr>
        <p:spPr>
          <a:xfrm rot="10800000" flipV="1">
            <a:off x="4019551" y="4412502"/>
            <a:ext cx="892481" cy="41340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2E79BC-83FB-4AE9-8E7A-4BBA2CE2E512}"/>
              </a:ext>
            </a:extLst>
          </p:cNvPr>
          <p:cNvSpPr txBox="1"/>
          <p:nvPr/>
        </p:nvSpPr>
        <p:spPr>
          <a:xfrm>
            <a:off x="4912031" y="4221296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67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D9AF2A-67F5-41C4-893E-E58807B49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1" r="22599" b="22229"/>
          <a:stretch/>
        </p:blipFill>
        <p:spPr>
          <a:xfrm>
            <a:off x="472779" y="1270329"/>
            <a:ext cx="3920400" cy="3946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D1E9AB-ACA7-463D-BA3D-121ED2AB4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74" t="2835" r="37099" b="70068"/>
          <a:stretch/>
        </p:blipFill>
        <p:spPr>
          <a:xfrm>
            <a:off x="1155700" y="1707993"/>
            <a:ext cx="2425700" cy="1149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51EE4-79EB-40C6-80A4-C380BEF9F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68" y="3111875"/>
            <a:ext cx="2551677" cy="26608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BAE984-9568-4977-A5BA-0C3D879D407B}"/>
              </a:ext>
            </a:extLst>
          </p:cNvPr>
          <p:cNvSpPr/>
          <p:nvPr/>
        </p:nvSpPr>
        <p:spPr>
          <a:xfrm>
            <a:off x="1069671" y="4958457"/>
            <a:ext cx="263829" cy="127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8C02CF-9EAF-4C6B-9A8B-146C040DA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339" y="1176182"/>
            <a:ext cx="3309937" cy="1681162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DE984C0-C89E-4772-8759-6C559E2541CD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734510" y="3324420"/>
            <a:ext cx="2101115" cy="1166965"/>
          </a:xfrm>
          <a:prstGeom prst="bentConnector3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8638A0E-D3C9-4389-9A6D-18389906274A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rot="10800000" flipV="1">
            <a:off x="3581401" y="2016763"/>
            <a:ext cx="1308939" cy="26590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C7CC99-0593-4B3C-BE12-1083499B7F1E}"/>
              </a:ext>
            </a:extLst>
          </p:cNvPr>
          <p:cNvSpPr/>
          <p:nvPr/>
        </p:nvSpPr>
        <p:spPr>
          <a:xfrm>
            <a:off x="1167070" y="1707992"/>
            <a:ext cx="2414330" cy="1149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2F6BCDD-386B-4F81-98BE-10CEA4F55CE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6545307" y="2857344"/>
            <a:ext cx="1" cy="2545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2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881337" cy="4556935"/>
            <a:chOff x="102325" y="-1582569"/>
            <a:chExt cx="384178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2726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국내외 </a:t>
              </a:r>
              <a:r>
                <a:rPr lang="en-US" altLang="ko-KR" b="1" dirty="0">
                  <a:solidFill>
                    <a:schemeClr val="tx2"/>
                  </a:solidFill>
                </a:rPr>
                <a:t>OTT </a:t>
              </a:r>
              <a:r>
                <a:rPr lang="ko-KR" altLang="en-US" b="1" dirty="0">
                  <a:solidFill>
                    <a:schemeClr val="tx2"/>
                  </a:solidFill>
                </a:rPr>
                <a:t>시장 규모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94F60E-DA2D-4ED8-9529-0CAE17F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" y="1421852"/>
            <a:ext cx="3691974" cy="417351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2B64A-2354-4E1C-9F6E-C6011EE03883}"/>
              </a:ext>
            </a:extLst>
          </p:cNvPr>
          <p:cNvCxnSpPr>
            <a:cxnSpLocks/>
          </p:cNvCxnSpPr>
          <p:nvPr/>
        </p:nvCxnSpPr>
        <p:spPr>
          <a:xfrm>
            <a:off x="837490" y="436431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6B67E-F49E-41D2-8FDE-06951D79C711}"/>
              </a:ext>
            </a:extLst>
          </p:cNvPr>
          <p:cNvGrpSpPr/>
          <p:nvPr/>
        </p:nvGrpSpPr>
        <p:grpSpPr>
          <a:xfrm>
            <a:off x="4891570" y="1421852"/>
            <a:ext cx="3701154" cy="4196974"/>
            <a:chOff x="-2506795" y="1413491"/>
            <a:chExt cx="3628800" cy="36962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77B6A6-783C-4123-89D4-7BA27B4D89F3}"/>
                </a:ext>
              </a:extLst>
            </p:cNvPr>
            <p:cNvGrpSpPr/>
            <p:nvPr/>
          </p:nvGrpSpPr>
          <p:grpSpPr>
            <a:xfrm>
              <a:off x="-2506795" y="1435921"/>
              <a:ext cx="3626928" cy="3673833"/>
              <a:chOff x="4796119" y="970274"/>
              <a:chExt cx="3626928" cy="36738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3E32FCE-B56D-420C-B6B4-64407915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119" y="970274"/>
                <a:ext cx="3626928" cy="169322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003B66-029F-46F8-989C-D9F1BC044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6119" y="2663495"/>
                <a:ext cx="3626928" cy="1980612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D5898B-C110-4261-A995-409FF38DFEEF}"/>
                </a:ext>
              </a:extLst>
            </p:cNvPr>
            <p:cNvSpPr/>
            <p:nvPr/>
          </p:nvSpPr>
          <p:spPr>
            <a:xfrm>
              <a:off x="-2506795" y="1413491"/>
              <a:ext cx="3628800" cy="36756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55132A-4683-4F80-AA39-283BC6C03BF7}"/>
              </a:ext>
            </a:extLst>
          </p:cNvPr>
          <p:cNvSpPr txBox="1"/>
          <p:nvPr/>
        </p:nvSpPr>
        <p:spPr>
          <a:xfrm>
            <a:off x="646980" y="5732201"/>
            <a:ext cx="807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rgbClr val="5D5B5B"/>
                </a:solidFill>
                <a:effectLst/>
                <a:latin typeface="중고딕"/>
                <a:ea typeface="+mj-ea"/>
              </a:rPr>
              <a:t>⇒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21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년 기준 국내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OTT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시장 규모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3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조원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구독형 서비스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1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조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5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천억원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8CEE55-95CA-486C-AF55-645AA3254AF7}"/>
              </a:ext>
            </a:extLst>
          </p:cNvPr>
          <p:cNvCxnSpPr>
            <a:cxnSpLocks/>
          </p:cNvCxnSpPr>
          <p:nvPr/>
        </p:nvCxnSpPr>
        <p:spPr>
          <a:xfrm>
            <a:off x="1828800" y="4204298"/>
            <a:ext cx="2133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C4FC7-0688-4637-853A-1ED7C4751D18}"/>
              </a:ext>
            </a:extLst>
          </p:cNvPr>
          <p:cNvCxnSpPr>
            <a:cxnSpLocks/>
          </p:cNvCxnSpPr>
          <p:nvPr/>
        </p:nvCxnSpPr>
        <p:spPr>
          <a:xfrm>
            <a:off x="853440" y="4676738"/>
            <a:ext cx="31699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A05E5C-6CCB-478F-8FFE-6B7D696C965A}"/>
              </a:ext>
            </a:extLst>
          </p:cNvPr>
          <p:cNvCxnSpPr>
            <a:cxnSpLocks/>
          </p:cNvCxnSpPr>
          <p:nvPr/>
        </p:nvCxnSpPr>
        <p:spPr>
          <a:xfrm>
            <a:off x="837490" y="482913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EBE3B1-EFC1-48FF-94CE-76605FC6A418}"/>
              </a:ext>
            </a:extLst>
          </p:cNvPr>
          <p:cNvCxnSpPr>
            <a:cxnSpLocks/>
          </p:cNvCxnSpPr>
          <p:nvPr/>
        </p:nvCxnSpPr>
        <p:spPr>
          <a:xfrm>
            <a:off x="3825240" y="4516718"/>
            <a:ext cx="1676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A89521B-ABF7-4E07-A31D-752DE147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50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001EE3-3A9C-43CE-B8CD-D8A707218515}"/>
              </a:ext>
            </a:extLst>
          </p:cNvPr>
          <p:cNvSpPr/>
          <p:nvPr/>
        </p:nvSpPr>
        <p:spPr>
          <a:xfrm>
            <a:off x="792972" y="2198203"/>
            <a:ext cx="3175524" cy="1953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834BAE-27E2-49BD-AB71-C867A52285AF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rot="10800000" flipV="1">
            <a:off x="3968496" y="1615066"/>
            <a:ext cx="923074" cy="1559723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63454C-DEBD-4891-A719-DEBFC111F78E}"/>
              </a:ext>
            </a:extLst>
          </p:cNvPr>
          <p:cNvSpPr txBox="1"/>
          <p:nvPr/>
        </p:nvSpPr>
        <p:spPr>
          <a:xfrm>
            <a:off x="4891570" y="1423861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48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753775-2250-482E-AC33-DE193D6F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240" y="3582502"/>
            <a:ext cx="2426717" cy="25625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A43EA6-23A6-4337-9E56-5B8EC23E0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30" y="1246131"/>
            <a:ext cx="3145536" cy="2087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C5CD89-72A7-4D01-9C09-07DF0D05F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5" y="2536531"/>
            <a:ext cx="3099651" cy="8924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001EE3-3A9C-43CE-B8CD-D8A707218515}"/>
              </a:ext>
            </a:extLst>
          </p:cNvPr>
          <p:cNvSpPr/>
          <p:nvPr/>
        </p:nvSpPr>
        <p:spPr>
          <a:xfrm>
            <a:off x="835897" y="2536531"/>
            <a:ext cx="3099651" cy="8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CDC7FEF-56B2-48C6-A54F-6C90821DD4FF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3935548" y="2289644"/>
            <a:ext cx="1174282" cy="69312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426CC0-DBE6-426E-A67C-0892A5F7C5DA}"/>
              </a:ext>
            </a:extLst>
          </p:cNvPr>
          <p:cNvCxnSpPr>
            <a:cxnSpLocks/>
          </p:cNvCxnSpPr>
          <p:nvPr/>
        </p:nvCxnSpPr>
        <p:spPr>
          <a:xfrm>
            <a:off x="6682471" y="3333156"/>
            <a:ext cx="1" cy="24934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C7C56C-EFA2-4F85-B37E-FAACEA44426C}"/>
              </a:ext>
            </a:extLst>
          </p:cNvPr>
          <p:cNvSpPr/>
          <p:nvPr/>
        </p:nvSpPr>
        <p:spPr>
          <a:xfrm>
            <a:off x="1100819" y="4171301"/>
            <a:ext cx="2575069" cy="521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691FC2-90AF-4CB8-A95C-7F882CE57816}"/>
              </a:ext>
            </a:extLst>
          </p:cNvPr>
          <p:cNvCxnSpPr>
            <a:cxnSpLocks/>
            <a:stCxn id="20" idx="0"/>
            <a:endCxn id="14" idx="2"/>
          </p:cNvCxnSpPr>
          <p:nvPr/>
        </p:nvCxnSpPr>
        <p:spPr>
          <a:xfrm flipH="1" flipV="1">
            <a:off x="2385723" y="3429000"/>
            <a:ext cx="2631" cy="74230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404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44467-0813-4C02-B931-B6CC61F9E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1" r="22699"/>
          <a:stretch/>
        </p:blipFill>
        <p:spPr>
          <a:xfrm>
            <a:off x="472779" y="1271810"/>
            <a:ext cx="3920400" cy="34840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FD639B-7262-454C-AC09-F67C7B4411FE}"/>
              </a:ext>
            </a:extLst>
          </p:cNvPr>
          <p:cNvSpPr/>
          <p:nvPr/>
        </p:nvSpPr>
        <p:spPr>
          <a:xfrm>
            <a:off x="891662" y="2123045"/>
            <a:ext cx="3049402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F397EB-F6DE-4122-B000-9B695B864E58}"/>
              </a:ext>
            </a:extLst>
          </p:cNvPr>
          <p:cNvSpPr/>
          <p:nvPr/>
        </p:nvSpPr>
        <p:spPr>
          <a:xfrm>
            <a:off x="1193920" y="2614478"/>
            <a:ext cx="2408816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096F94A-7D9A-41D3-9299-19E48ED8335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rot="10800000" flipV="1">
            <a:off x="3941064" y="1615067"/>
            <a:ext cx="950506" cy="73118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087724-8D5E-48EC-882B-6CB629AD481D}"/>
              </a:ext>
            </a:extLst>
          </p:cNvPr>
          <p:cNvSpPr txBox="1"/>
          <p:nvPr/>
        </p:nvSpPr>
        <p:spPr>
          <a:xfrm>
            <a:off x="4891570" y="1423861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64CF368-6E25-48B1-814D-841190B0828F}"/>
              </a:ext>
            </a:extLst>
          </p:cNvPr>
          <p:cNvCxnSpPr>
            <a:cxnSpLocks/>
            <a:stCxn id="16" idx="1"/>
            <a:endCxn id="9" idx="3"/>
          </p:cNvCxnSpPr>
          <p:nvPr/>
        </p:nvCxnSpPr>
        <p:spPr>
          <a:xfrm rot="10800000">
            <a:off x="3602737" y="2837688"/>
            <a:ext cx="1148087" cy="16610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700F50-240B-4544-91E6-9EDBB882A757}"/>
              </a:ext>
            </a:extLst>
          </p:cNvPr>
          <p:cNvSpPr txBox="1"/>
          <p:nvPr/>
        </p:nvSpPr>
        <p:spPr>
          <a:xfrm>
            <a:off x="4750823" y="2812590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11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98C66D-01C6-48D6-8FF9-7C0B577FD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11" r="20866" b="21375"/>
          <a:stretch/>
        </p:blipFill>
        <p:spPr>
          <a:xfrm>
            <a:off x="468313" y="1268413"/>
            <a:ext cx="3920400" cy="466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59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9BB7FB7-3571-4451-99FF-325437CEF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2" r="21251" b="17158"/>
          <a:stretch/>
        </p:blipFill>
        <p:spPr>
          <a:xfrm>
            <a:off x="464842" y="1271587"/>
            <a:ext cx="3920400" cy="44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50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14CCBB4-6EF3-40BE-B011-345BCF630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2" r="20807" b="79049"/>
          <a:stretch/>
        </p:blipFill>
        <p:spPr>
          <a:xfrm>
            <a:off x="471592" y="1269578"/>
            <a:ext cx="3920400" cy="5035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C7B53F-557D-42E9-8FCB-58F802163C46}"/>
              </a:ext>
            </a:extLst>
          </p:cNvPr>
          <p:cNvSpPr txBox="1"/>
          <p:nvPr/>
        </p:nvSpPr>
        <p:spPr>
          <a:xfrm>
            <a:off x="4910328" y="315468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취향페이지</a:t>
            </a:r>
          </a:p>
        </p:txBody>
      </p:sp>
    </p:spTree>
    <p:extLst>
      <p:ext uri="{BB962C8B-B14F-4D97-AF65-F5344CB8AC3E}">
        <p14:creationId xmlns:p14="http://schemas.microsoft.com/office/powerpoint/2010/main" val="1441930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F996A46-9277-4DC4-A2BC-705F2028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6" y="1272632"/>
            <a:ext cx="3522852" cy="2996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5329F4-E5BC-40B5-A451-89C3AB9FC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2632"/>
            <a:ext cx="4048506" cy="40197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FE7CB3-402A-410C-96AF-958A165503EB}"/>
              </a:ext>
            </a:extLst>
          </p:cNvPr>
          <p:cNvSpPr/>
          <p:nvPr/>
        </p:nvSpPr>
        <p:spPr>
          <a:xfrm>
            <a:off x="902880" y="3512933"/>
            <a:ext cx="2773008" cy="521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25E2622-09B5-4464-BC63-4687C5D43B23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3675888" y="3282529"/>
            <a:ext cx="896112" cy="49093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797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9C3D583-6C8F-4B8D-B3D4-60390EF59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0" r="22300" b="14742"/>
          <a:stretch/>
        </p:blipFill>
        <p:spPr>
          <a:xfrm>
            <a:off x="464842" y="1272209"/>
            <a:ext cx="3920400" cy="29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38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EAAAF07-C149-4541-BD02-62BC9CDF1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92"/>
          <a:stretch/>
        </p:blipFill>
        <p:spPr>
          <a:xfrm>
            <a:off x="473666" y="1269795"/>
            <a:ext cx="8213134" cy="26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80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6FDBD8-2BB7-4432-BD45-22D69BD0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320"/>
          <a:stretch/>
        </p:blipFill>
        <p:spPr>
          <a:xfrm>
            <a:off x="478900" y="1275190"/>
            <a:ext cx="8211600" cy="24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0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3176290" cy="4556935"/>
            <a:chOff x="102325" y="-1582569"/>
            <a:chExt cx="423505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66595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</a:rPr>
                <a:t>OTT</a:t>
              </a:r>
              <a:r>
                <a:rPr lang="ko-KR" altLang="en-US" b="1" dirty="0">
                  <a:solidFill>
                    <a:schemeClr val="tx2"/>
                  </a:solidFill>
                </a:rPr>
                <a:t> 서비스 별 콘텐츠 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121F2CED-0C8E-4B4B-935E-4861BD5E7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15943"/>
              </p:ext>
            </p:extLst>
          </p:nvPr>
        </p:nvGraphicFramePr>
        <p:xfrm>
          <a:off x="395912" y="1526076"/>
          <a:ext cx="8199450" cy="396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75">
                  <a:extLst>
                    <a:ext uri="{9D8B030D-6E8A-4147-A177-3AD203B41FA5}">
                      <a16:colId xmlns:a16="http://schemas.microsoft.com/office/drawing/2014/main" val="423959912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692766903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66698235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742259274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50295923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249703138"/>
                    </a:ext>
                  </a:extLst>
                </a:gridCol>
              </a:tblGrid>
              <a:tr h="75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국외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Netflix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Disney+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Hulu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Amazon Prime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Apple TV+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59419"/>
                  </a:ext>
                </a:extLst>
              </a:tr>
              <a:tr h="1134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4,000+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1,700+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2,300+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1,900+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15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49032"/>
                  </a:ext>
                </a:extLst>
              </a:tr>
              <a:tr h="740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WATCHA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wavve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Tving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U+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seezn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8985"/>
                  </a:ext>
                </a:extLst>
              </a:tr>
              <a:tr h="1327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국내외 영화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만여편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102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25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약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20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210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24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76408"/>
                  </a:ext>
                </a:extLst>
              </a:tr>
            </a:tbl>
          </a:graphicData>
        </a:graphic>
      </p:graphicFrame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638D1B4-BAB3-4D47-9AFD-F687DC7F48C3}"/>
              </a:ext>
            </a:extLst>
          </p:cNvPr>
          <p:cNvSpPr/>
          <p:nvPr/>
        </p:nvSpPr>
        <p:spPr>
          <a:xfrm>
            <a:off x="1752600" y="1531620"/>
            <a:ext cx="6850380" cy="3954778"/>
          </a:xfrm>
          <a:custGeom>
            <a:avLst/>
            <a:gdLst>
              <a:gd name="connsiteX0" fmla="*/ 15240 w 6850380"/>
              <a:gd name="connsiteY0" fmla="*/ 0 h 4198620"/>
              <a:gd name="connsiteX1" fmla="*/ 6850380 w 6850380"/>
              <a:gd name="connsiteY1" fmla="*/ 0 h 4198620"/>
              <a:gd name="connsiteX2" fmla="*/ 6850380 w 6850380"/>
              <a:gd name="connsiteY2" fmla="*/ 2011680 h 4198620"/>
              <a:gd name="connsiteX3" fmla="*/ 1379220 w 6850380"/>
              <a:gd name="connsiteY3" fmla="*/ 2011680 h 4198620"/>
              <a:gd name="connsiteX4" fmla="*/ 1379220 w 6850380"/>
              <a:gd name="connsiteY4" fmla="*/ 4198620 h 4198620"/>
              <a:gd name="connsiteX5" fmla="*/ 0 w 6850380"/>
              <a:gd name="connsiteY5" fmla="*/ 4198620 h 4198620"/>
              <a:gd name="connsiteX6" fmla="*/ 15240 w 6850380"/>
              <a:gd name="connsiteY6" fmla="*/ 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0380" h="4198620">
                <a:moveTo>
                  <a:pt x="15240" y="0"/>
                </a:moveTo>
                <a:lnTo>
                  <a:pt x="6850380" y="0"/>
                </a:lnTo>
                <a:lnTo>
                  <a:pt x="6850380" y="2011680"/>
                </a:lnTo>
                <a:lnTo>
                  <a:pt x="1379220" y="2011680"/>
                </a:lnTo>
                <a:lnTo>
                  <a:pt x="1379220" y="4198620"/>
                </a:lnTo>
                <a:lnTo>
                  <a:pt x="0" y="4198620"/>
                </a:lnTo>
                <a:lnTo>
                  <a:pt x="1524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097A8-5978-4ED3-9F72-1CDC95A8E832}"/>
              </a:ext>
            </a:extLst>
          </p:cNvPr>
          <p:cNvSpPr txBox="1"/>
          <p:nvPr/>
        </p:nvSpPr>
        <p:spPr>
          <a:xfrm>
            <a:off x="646980" y="5732201"/>
            <a:ext cx="651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rgbClr val="5D5B5B"/>
                </a:solidFill>
                <a:effectLst/>
                <a:latin typeface="중고딕"/>
                <a:ea typeface="+mj-ea"/>
              </a:rPr>
              <a:t>⇒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국내외 주요 구독형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OTT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콘텐츠 수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: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약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10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만개 이상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459FA7-FBFF-46A6-B57E-D95A2C45A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95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F6E04F6-E4AD-442A-97DB-8FF5834EC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62"/>
          <a:stretch/>
        </p:blipFill>
        <p:spPr>
          <a:xfrm>
            <a:off x="464843" y="1268413"/>
            <a:ext cx="8211600" cy="28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07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AA22E9C-BBC7-4A79-9911-EA3FB029F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90"/>
          <a:stretch/>
        </p:blipFill>
        <p:spPr>
          <a:xfrm>
            <a:off x="464842" y="1268413"/>
            <a:ext cx="8211600" cy="252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27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향후계획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66A1F06-C1B2-4117-A485-CAA8E1C60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44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71864E-DA87-4A1C-922D-AFBC886FFBAB}"/>
              </a:ext>
            </a:extLst>
          </p:cNvPr>
          <p:cNvSpPr txBox="1"/>
          <p:nvPr/>
        </p:nvSpPr>
        <p:spPr>
          <a:xfrm>
            <a:off x="1350965" y="3283487"/>
            <a:ext cx="6997428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각 </a:t>
            </a:r>
            <a:r>
              <a:rPr lang="ko-KR" altLang="en-US" sz="3600" b="1" dirty="0" err="1">
                <a:solidFill>
                  <a:srgbClr val="FF0000"/>
                </a:solidFill>
              </a:rPr>
              <a:t>파트별</a:t>
            </a:r>
            <a:r>
              <a:rPr lang="ko-KR" altLang="en-US" sz="3600" b="1" dirty="0">
                <a:solidFill>
                  <a:srgbClr val="FF0000"/>
                </a:solidFill>
              </a:rPr>
              <a:t> 추후에 </a:t>
            </a:r>
            <a:r>
              <a:rPr lang="ko-KR" altLang="en-US" sz="3600" b="1" dirty="0" err="1">
                <a:solidFill>
                  <a:srgbClr val="FF0000"/>
                </a:solidFill>
              </a:rPr>
              <a:t>구현하고싶은</a:t>
            </a:r>
            <a:r>
              <a:rPr lang="ko-KR" altLang="en-US" sz="3600" b="1" dirty="0">
                <a:solidFill>
                  <a:srgbClr val="FF0000"/>
                </a:solidFill>
              </a:rPr>
              <a:t> 기능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>
                <a:solidFill>
                  <a:srgbClr val="FF0000"/>
                </a:solidFill>
              </a:rPr>
              <a:t>OR</a:t>
            </a:r>
            <a:r>
              <a:rPr lang="ko-KR" altLang="en-US" sz="3600" b="1" dirty="0">
                <a:solidFill>
                  <a:srgbClr val="FF0000"/>
                </a:solidFill>
              </a:rPr>
              <a:t> 구현 할 기능</a:t>
            </a:r>
          </a:p>
        </p:txBody>
      </p:sp>
    </p:spTree>
    <p:extLst>
      <p:ext uri="{BB962C8B-B14F-4D97-AF65-F5344CB8AC3E}">
        <p14:creationId xmlns:p14="http://schemas.microsoft.com/office/powerpoint/2010/main" val="3468421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71864E-DA87-4A1C-922D-AFBC886FFBAB}"/>
              </a:ext>
            </a:extLst>
          </p:cNvPr>
          <p:cNvSpPr txBox="1"/>
          <p:nvPr/>
        </p:nvSpPr>
        <p:spPr>
          <a:xfrm>
            <a:off x="1350965" y="3283487"/>
            <a:ext cx="560922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구현목표 현재 진행사항 비교</a:t>
            </a:r>
          </a:p>
        </p:txBody>
      </p:sp>
    </p:spTree>
    <p:extLst>
      <p:ext uri="{BB962C8B-B14F-4D97-AF65-F5344CB8AC3E}">
        <p14:creationId xmlns:p14="http://schemas.microsoft.com/office/powerpoint/2010/main" val="25760450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B3F0CF1-7A9D-488E-8A31-C552925922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82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6965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FAC44A-1EF2-48F8-9B26-31472F3C738D}"/>
              </a:ext>
            </a:extLst>
          </p:cNvPr>
          <p:cNvSpPr/>
          <p:nvPr/>
        </p:nvSpPr>
        <p:spPr>
          <a:xfrm>
            <a:off x="1734352" y="3631225"/>
            <a:ext cx="3995722" cy="174650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200" b="1" dirty="0">
                <a:solidFill>
                  <a:srgbClr val="FF0000"/>
                </a:solidFill>
              </a:rPr>
              <a:t>마크 교체</a:t>
            </a:r>
          </a:p>
        </p:txBody>
      </p:sp>
    </p:spTree>
    <p:extLst>
      <p:ext uri="{BB962C8B-B14F-4D97-AF65-F5344CB8AC3E}">
        <p14:creationId xmlns:p14="http://schemas.microsoft.com/office/powerpoint/2010/main" val="304919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5D0865-ED29-4AB9-815E-06A850EC7A31}"/>
              </a:ext>
            </a:extLst>
          </p:cNvPr>
          <p:cNvSpPr/>
          <p:nvPr/>
        </p:nvSpPr>
        <p:spPr>
          <a:xfrm>
            <a:off x="698661" y="1286229"/>
            <a:ext cx="3955834" cy="5352340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A8EE0-454D-4961-8536-DD35F3283524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A7C2E836-5727-4EB3-882C-AAD077F481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C868652-88B7-449B-86DD-D4CABE61F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5" name="그림 34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A64306AA-6274-4217-9C2A-EC0A401DB2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내가 좋아하는 작품 어디서 볼 수 있을까</a:t>
              </a:r>
              <a:r>
                <a:rPr lang="en-US" altLang="ko-KR" b="1" dirty="0">
                  <a:solidFill>
                    <a:schemeClr val="tx2"/>
                  </a:solidFill>
                </a:rPr>
                <a:t>?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F8C1C6-0FB3-4D31-AA0F-2008B4C9A6AF}"/>
              </a:ext>
            </a:extLst>
          </p:cNvPr>
          <p:cNvSpPr/>
          <p:nvPr/>
        </p:nvSpPr>
        <p:spPr>
          <a:xfrm rot="5400000">
            <a:off x="6714641" y="3338876"/>
            <a:ext cx="393720" cy="171611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7888C-E971-42B2-BB2E-AF10190165BA}"/>
              </a:ext>
            </a:extLst>
          </p:cNvPr>
          <p:cNvSpPr txBox="1"/>
          <p:nvPr/>
        </p:nvSpPr>
        <p:spPr>
          <a:xfrm>
            <a:off x="5047048" y="2584784"/>
            <a:ext cx="372890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2"/>
                </a:solidFill>
              </a:rPr>
              <a:t>유명 </a:t>
            </a:r>
            <a:r>
              <a:rPr lang="en-US" altLang="ko-KR" b="1" dirty="0">
                <a:solidFill>
                  <a:schemeClr val="tx2"/>
                </a:solidFill>
              </a:rPr>
              <a:t>OTT </a:t>
            </a:r>
            <a:r>
              <a:rPr lang="ko-KR" altLang="en-US" b="1" dirty="0">
                <a:solidFill>
                  <a:schemeClr val="tx2"/>
                </a:solidFill>
              </a:rPr>
              <a:t>서비스 </a:t>
            </a:r>
            <a:r>
              <a:rPr lang="ko-KR" altLang="en-US" b="1" dirty="0" err="1">
                <a:solidFill>
                  <a:schemeClr val="accent1"/>
                </a:solidFill>
              </a:rPr>
              <a:t>서비스</a:t>
            </a:r>
            <a:r>
              <a:rPr lang="ko-KR" altLang="en-US" b="1" dirty="0">
                <a:solidFill>
                  <a:schemeClr val="accent1"/>
                </a:solidFill>
              </a:rPr>
              <a:t> 결제 전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2"/>
                </a:solidFill>
              </a:rPr>
              <a:t>작품 목록 확인 불가</a:t>
            </a:r>
            <a:endParaRPr lang="en-US" altLang="ko-KR" b="1" dirty="0">
              <a:solidFill>
                <a:schemeClr val="tx2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b="1" dirty="0">
              <a:solidFill>
                <a:schemeClr val="tx2"/>
              </a:solidFill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 *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국내 일부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(TVING, </a:t>
            </a: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SEEZN, </a:t>
            </a:r>
            <a:r>
              <a:rPr lang="en-US" altLang="ko-KR" sz="900" dirty="0" err="1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wavve</a:t>
            </a: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등</a:t>
            </a: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)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은 확인 가능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2C076-48DD-46DE-920E-2CED8D103EAC}"/>
              </a:ext>
            </a:extLst>
          </p:cNvPr>
          <p:cNvSpPr/>
          <p:nvPr/>
        </p:nvSpPr>
        <p:spPr>
          <a:xfrm>
            <a:off x="2959100" y="2348699"/>
            <a:ext cx="416984" cy="123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00BAAA-75EB-4BCE-AD2A-6C8AFEC4E391}"/>
              </a:ext>
            </a:extLst>
          </p:cNvPr>
          <p:cNvSpPr/>
          <p:nvPr/>
        </p:nvSpPr>
        <p:spPr>
          <a:xfrm>
            <a:off x="2432047" y="4087008"/>
            <a:ext cx="499271" cy="1389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EFF01-07EC-449D-B03D-CFEAB0EB5D06}"/>
              </a:ext>
            </a:extLst>
          </p:cNvPr>
          <p:cNvSpPr/>
          <p:nvPr/>
        </p:nvSpPr>
        <p:spPr>
          <a:xfrm>
            <a:off x="990600" y="5657850"/>
            <a:ext cx="559594" cy="104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31C9C-F95F-4B61-B1E6-0ACA72257948}"/>
              </a:ext>
            </a:extLst>
          </p:cNvPr>
          <p:cNvSpPr txBox="1"/>
          <p:nvPr/>
        </p:nvSpPr>
        <p:spPr>
          <a:xfrm>
            <a:off x="4708815" y="4695081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>
                <a:solidFill>
                  <a:schemeClr val="tx2"/>
                </a:solidFill>
                <a:latin typeface="+mj-lt"/>
              </a:rPr>
              <a:t>한곳에서 한번에 </a:t>
            </a:r>
            <a:r>
              <a:rPr lang="ko-KR" altLang="en-US" sz="2400" b="1" dirty="0">
                <a:solidFill>
                  <a:schemeClr val="tx2"/>
                </a:solidFill>
                <a:latin typeface="+mj-lt"/>
              </a:rPr>
              <a:t>알 수 없을까</a:t>
            </a:r>
            <a:r>
              <a:rPr lang="en-US" altLang="ko-KR" sz="2400" b="1" dirty="0">
                <a:solidFill>
                  <a:schemeClr val="tx2"/>
                </a:solidFill>
                <a:latin typeface="+mj-lt"/>
              </a:rPr>
              <a:t>?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676412-D668-4A22-8CAE-8A0DA17E5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2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오른쪽 화살표 3">
            <a:extLst>
              <a:ext uri="{FF2B5EF4-FFF2-40B4-BE49-F238E27FC236}">
                <a16:creationId xmlns:a16="http://schemas.microsoft.com/office/drawing/2014/main" id="{2213ACDD-9FBF-4713-B5A7-A64E78CD438C}"/>
              </a:ext>
            </a:extLst>
          </p:cNvPr>
          <p:cNvSpPr/>
          <p:nvPr/>
        </p:nvSpPr>
        <p:spPr>
          <a:xfrm>
            <a:off x="703905" y="1287207"/>
            <a:ext cx="4503095" cy="5350383"/>
          </a:xfrm>
          <a:prstGeom prst="rightArrowCallout">
            <a:avLst>
              <a:gd name="adj1" fmla="val 25000"/>
              <a:gd name="adj2" fmla="val 25000"/>
              <a:gd name="adj3" fmla="val 8361"/>
              <a:gd name="adj4" fmla="val 87701"/>
            </a:avLst>
          </a:prstGeom>
          <a:solidFill>
            <a:schemeClr val="accent3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1AC8C-ADFA-4BAD-A1E4-0259E19921A8}"/>
              </a:ext>
            </a:extLst>
          </p:cNvPr>
          <p:cNvSpPr txBox="1"/>
          <p:nvPr/>
        </p:nvSpPr>
        <p:spPr>
          <a:xfrm>
            <a:off x="5229364" y="2608222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225" dirty="0" err="1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오때</a:t>
            </a:r>
            <a:r>
              <a:rPr lang="en-US" altLang="ko-KR" sz="5400" b="1" spc="-225" dirty="0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?(</a:t>
            </a:r>
            <a:r>
              <a:rPr lang="en-US" altLang="ko-KR" sz="5400" b="1" spc="-225" dirty="0" err="1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OTTe</a:t>
            </a:r>
            <a:r>
              <a:rPr lang="en-US" altLang="ko-KR" sz="5400" b="1" spc="-225" dirty="0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5400" b="1" spc="-225" dirty="0">
              <a:solidFill>
                <a:schemeClr val="accent1">
                  <a:lumMod val="75000"/>
                  <a:alpha val="7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6B8E-3208-4D89-AB67-78F0D89B884F}"/>
              </a:ext>
            </a:extLst>
          </p:cNvPr>
          <p:cNvSpPr txBox="1"/>
          <p:nvPr/>
        </p:nvSpPr>
        <p:spPr>
          <a:xfrm>
            <a:off x="6044139" y="3528424"/>
            <a:ext cx="20906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2"/>
                </a:solidFill>
              </a:rPr>
              <a:t>모든 컨텐츠를 한 곳에서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내가 좋아하는 작품 어디서 볼 수 있을까</a:t>
              </a:r>
              <a:r>
                <a:rPr lang="en-US" altLang="ko-KR" b="1" dirty="0">
                  <a:solidFill>
                    <a:schemeClr val="tx2"/>
                  </a:solidFill>
                </a:rPr>
                <a:t>?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0666C1-F5B8-41E8-934D-607C5FDC1321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0" name="그림 29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05FDD3A-EBE4-47C0-A446-4245F496C1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ECC154-36C0-4236-B94F-CDE6C419F9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2" name="그림 31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D88D7D2A-583A-4EE9-90AA-80CF9F9CE5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8726CE-2C97-4D5E-981A-953A92302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27" y="3900927"/>
            <a:ext cx="3112061" cy="1222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1DE894-1DDD-4790-AE27-7272B1AAE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9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002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6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2FEE6A3-8A57-45D4-8BBC-5F116E254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7372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3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3" id="{3069A0ED-9097-42C8-88EB-4A0E4FFB2D08}" vid="{AAC47145-E653-4FCE-846A-029F916F34B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테마3</Template>
  <TotalTime>2794</TotalTime>
  <Words>1719</Words>
  <Application>Microsoft Office PowerPoint</Application>
  <PresentationFormat>화면 슬라이드 쇼(4:3)</PresentationFormat>
  <Paragraphs>473</Paragraphs>
  <Slides>67</Slides>
  <Notes>1</Notes>
  <HiddenSlides>25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7" baseType="lpstr">
      <vt:lpstr>Noto Sans CJK KR Thin</vt:lpstr>
      <vt:lpstr>굴림</vt:lpstr>
      <vt:lpstr>나눔고딕</vt:lpstr>
      <vt:lpstr>나눔스퀘어라운드 Regular</vt:lpstr>
      <vt:lpstr>맑은 고딕</vt:lpstr>
      <vt:lpstr>맑은고딕</vt:lpstr>
      <vt:lpstr>중고딕</vt:lpstr>
      <vt:lpstr>Arial</vt:lpstr>
      <vt:lpstr>Wingdings</vt:lpstr>
      <vt:lpstr>테마3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원민</cp:lastModifiedBy>
  <cp:revision>180</cp:revision>
  <dcterms:created xsi:type="dcterms:W3CDTF">2015-01-21T11:35:38Z</dcterms:created>
  <dcterms:modified xsi:type="dcterms:W3CDTF">2021-11-11T10:21:43Z</dcterms:modified>
</cp:coreProperties>
</file>